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diagrams/colors1.xml" ContentType="application/vnd.openxmlformats-officedocument.drawingml.diagramColors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7.xml" ContentType="application/vnd.openxmlformats-officedocument.presentationml.slide+xml"/>
  <Override PartName="/ppt/diagrams/layout1.xml" ContentType="application/vnd.openxmlformats-officedocument.drawingml.diagram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62" r:id="rId5"/>
    <p:sldId id="288" r:id="rId6"/>
    <p:sldId id="259" r:id="rId7"/>
    <p:sldId id="285" r:id="rId8"/>
    <p:sldId id="286" r:id="rId9"/>
    <p:sldId id="264" r:id="rId10"/>
    <p:sldId id="269" r:id="rId11"/>
    <p:sldId id="272" r:id="rId12"/>
    <p:sldId id="276" r:id="rId13"/>
    <p:sldId id="277" r:id="rId14"/>
    <p:sldId id="278" r:id="rId15"/>
    <p:sldId id="279" r:id="rId16"/>
    <p:sldId id="280" r:id="rId17"/>
    <p:sldId id="281" r:id="rId18"/>
    <p:sldId id="289" r:id="rId19"/>
    <p:sldId id="284" r:id="rId20"/>
    <p:sldId id="260" r:id="rId21"/>
    <p:sldId id="283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00" d="100"/>
          <a:sy n="100" d="100"/>
        </p:scale>
        <p:origin x="-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5DB0C4-585A-E84F-B29A-2EA15D60D40C}" type="doc">
      <dgm:prSet loTypeId="urn:microsoft.com/office/officeart/2005/8/layout/hList7" loCatId="list" qsTypeId="urn:microsoft.com/office/officeart/2005/8/quickstyle/simple4" qsCatId="simple" csTypeId="urn:microsoft.com/office/officeart/2005/8/colors/accent1_2" csCatId="accent1" phldr="1"/>
      <dgm:spPr/>
    </dgm:pt>
    <dgm:pt modelId="{0E282BDF-070C-E544-9A9D-8544BCDF19D5}">
      <dgm:prSet phldrT="[Text]"/>
      <dgm:spPr/>
      <dgm:t>
        <a:bodyPr/>
        <a:lstStyle/>
        <a:p>
          <a:r>
            <a:rPr lang="en-US" dirty="0" smtClean="0"/>
            <a:t>Under involvement</a:t>
          </a:r>
          <a:endParaRPr lang="en-US" dirty="0"/>
        </a:p>
      </dgm:t>
    </dgm:pt>
    <dgm:pt modelId="{6588CCD5-524E-A841-8E3B-716FD3769301}" type="parTrans" cxnId="{BECE1FEC-2DA1-E446-BC6E-4140AA9C05F5}">
      <dgm:prSet/>
      <dgm:spPr/>
    </dgm:pt>
    <dgm:pt modelId="{7F4B6832-84CB-D742-B3E1-3CE8F2983A21}" type="sibTrans" cxnId="{BECE1FEC-2DA1-E446-BC6E-4140AA9C05F5}">
      <dgm:prSet/>
      <dgm:spPr/>
    </dgm:pt>
    <dgm:pt modelId="{6C019923-634F-7645-926B-4C8FA02E574C}">
      <dgm:prSet phldrT="[Text]"/>
      <dgm:spPr/>
      <dgm:t>
        <a:bodyPr/>
        <a:lstStyle/>
        <a:p>
          <a:r>
            <a:rPr lang="en-US" dirty="0" smtClean="0"/>
            <a:t>ZONE OF HELPFULNESS</a:t>
          </a:r>
          <a:endParaRPr lang="en-US" dirty="0"/>
        </a:p>
      </dgm:t>
    </dgm:pt>
    <dgm:pt modelId="{7D7D5011-0430-2D4C-898C-AEE9792852E1}" type="parTrans" cxnId="{060F1F50-3BE3-1242-90E6-D1A5AA66C476}">
      <dgm:prSet/>
      <dgm:spPr/>
    </dgm:pt>
    <dgm:pt modelId="{CEE23B40-AC54-E14E-BE96-433F0C61E15A}" type="sibTrans" cxnId="{060F1F50-3BE3-1242-90E6-D1A5AA66C476}">
      <dgm:prSet/>
      <dgm:spPr/>
    </dgm:pt>
    <dgm:pt modelId="{8967E1DA-C0B1-8C4B-9A26-C053E1537E70}">
      <dgm:prSet phldrT="[Text]"/>
      <dgm:spPr/>
      <dgm:t>
        <a:bodyPr/>
        <a:lstStyle/>
        <a:p>
          <a:r>
            <a:rPr lang="en-US" dirty="0" smtClean="0"/>
            <a:t>Over involvement</a:t>
          </a:r>
          <a:endParaRPr lang="en-US" dirty="0"/>
        </a:p>
      </dgm:t>
    </dgm:pt>
    <dgm:pt modelId="{6A2BC572-33C9-6B41-9B25-D3C354E6497A}" type="parTrans" cxnId="{7C52272E-2664-AD41-B0EE-FC7F2F1E0C4C}">
      <dgm:prSet/>
      <dgm:spPr/>
    </dgm:pt>
    <dgm:pt modelId="{ABB7505E-062D-BF48-9308-A1DD405E4DB5}" type="sibTrans" cxnId="{7C52272E-2664-AD41-B0EE-FC7F2F1E0C4C}">
      <dgm:prSet/>
      <dgm:spPr/>
    </dgm:pt>
    <dgm:pt modelId="{61BDC16D-5193-EF42-8FE4-E268FD945EEC}" type="pres">
      <dgm:prSet presAssocID="{FC5DB0C4-585A-E84F-B29A-2EA15D60D40C}" presName="Name0" presStyleCnt="0">
        <dgm:presLayoutVars>
          <dgm:dir/>
          <dgm:resizeHandles val="exact"/>
        </dgm:presLayoutVars>
      </dgm:prSet>
      <dgm:spPr/>
    </dgm:pt>
    <dgm:pt modelId="{A07DF479-E488-D249-885E-5E9632860573}" type="pres">
      <dgm:prSet presAssocID="{FC5DB0C4-585A-E84F-B29A-2EA15D60D40C}" presName="fgShape" presStyleLbl="fgShp" presStyleIdx="0" presStyleCnt="1"/>
      <dgm:spPr/>
    </dgm:pt>
    <dgm:pt modelId="{90D82FDD-A906-1845-A22B-FDCE20A0C9AF}" type="pres">
      <dgm:prSet presAssocID="{FC5DB0C4-585A-E84F-B29A-2EA15D60D40C}" presName="linComp" presStyleCnt="0"/>
      <dgm:spPr/>
    </dgm:pt>
    <dgm:pt modelId="{64B65991-928B-E941-8C0F-E429CF62694B}" type="pres">
      <dgm:prSet presAssocID="{0E282BDF-070C-E544-9A9D-8544BCDF19D5}" presName="compNode" presStyleCnt="0"/>
      <dgm:spPr/>
    </dgm:pt>
    <dgm:pt modelId="{C44C4F7B-DD72-E44F-B082-776D4FEE0359}" type="pres">
      <dgm:prSet presAssocID="{0E282BDF-070C-E544-9A9D-8544BCDF19D5}" presName="bkgdShape" presStyleLbl="node1" presStyleIdx="0" presStyleCnt="3"/>
      <dgm:spPr/>
      <dgm:t>
        <a:bodyPr/>
        <a:lstStyle/>
        <a:p>
          <a:endParaRPr lang="en-US"/>
        </a:p>
      </dgm:t>
    </dgm:pt>
    <dgm:pt modelId="{5523085C-4E4F-DC4C-A2ED-6FDD3970CFEF}" type="pres">
      <dgm:prSet presAssocID="{0E282BDF-070C-E544-9A9D-8544BCDF19D5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229958-BE31-0B4E-8BEB-8AEBE07816FA}" type="pres">
      <dgm:prSet presAssocID="{0E282BDF-070C-E544-9A9D-8544BCDF19D5}" presName="invisiNode" presStyleLbl="node1" presStyleIdx="0" presStyleCnt="3"/>
      <dgm:spPr/>
    </dgm:pt>
    <dgm:pt modelId="{FF5E3404-8879-6F46-A4AC-7B10C178C0A1}" type="pres">
      <dgm:prSet presAssocID="{0E282BDF-070C-E544-9A9D-8544BCDF19D5}" presName="imagNode" presStyleLbl="fgImgPlace1" presStyleIdx="0" presStyleCnt="3"/>
      <dgm:spPr/>
    </dgm:pt>
    <dgm:pt modelId="{A34B729C-F683-6E4D-8443-CC6AB6627482}" type="pres">
      <dgm:prSet presAssocID="{7F4B6832-84CB-D742-B3E1-3CE8F2983A21}" presName="sibTrans" presStyleLbl="sibTrans2D1" presStyleIdx="0" presStyleCnt="0"/>
      <dgm:spPr/>
    </dgm:pt>
    <dgm:pt modelId="{C43A4FC3-B4E3-2F4F-96AF-314264D268BE}" type="pres">
      <dgm:prSet presAssocID="{6C019923-634F-7645-926B-4C8FA02E574C}" presName="compNode" presStyleCnt="0"/>
      <dgm:spPr/>
    </dgm:pt>
    <dgm:pt modelId="{F1CF67FD-EDA5-A44A-BED1-2040E40866D0}" type="pres">
      <dgm:prSet presAssocID="{6C019923-634F-7645-926B-4C8FA02E574C}" presName="bkgdShape" presStyleLbl="node1" presStyleIdx="1" presStyleCnt="3"/>
      <dgm:spPr/>
      <dgm:t>
        <a:bodyPr/>
        <a:lstStyle/>
        <a:p>
          <a:endParaRPr lang="en-US"/>
        </a:p>
      </dgm:t>
    </dgm:pt>
    <dgm:pt modelId="{C875E416-8124-BF44-A9E6-BCDBDCFFA4F5}" type="pres">
      <dgm:prSet presAssocID="{6C019923-634F-7645-926B-4C8FA02E574C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12C087-B11D-0845-9FD6-F3F2CA90FF04}" type="pres">
      <dgm:prSet presAssocID="{6C019923-634F-7645-926B-4C8FA02E574C}" presName="invisiNode" presStyleLbl="node1" presStyleIdx="1" presStyleCnt="3"/>
      <dgm:spPr/>
    </dgm:pt>
    <dgm:pt modelId="{9A17FA9B-9680-3447-B73F-72053887E93A}" type="pres">
      <dgm:prSet presAssocID="{6C019923-634F-7645-926B-4C8FA02E574C}" presName="imagNode" presStyleLbl="fgImgPlace1" presStyleIdx="1" presStyleCnt="3"/>
      <dgm:spPr/>
    </dgm:pt>
    <dgm:pt modelId="{CC08343D-EE69-2D4A-B6B1-AC8848B434FE}" type="pres">
      <dgm:prSet presAssocID="{CEE23B40-AC54-E14E-BE96-433F0C61E15A}" presName="sibTrans" presStyleLbl="sibTrans2D1" presStyleIdx="0" presStyleCnt="0"/>
      <dgm:spPr/>
    </dgm:pt>
    <dgm:pt modelId="{6996900A-52B2-D14C-BA1F-06D48390D13B}" type="pres">
      <dgm:prSet presAssocID="{8967E1DA-C0B1-8C4B-9A26-C053E1537E70}" presName="compNode" presStyleCnt="0"/>
      <dgm:spPr/>
    </dgm:pt>
    <dgm:pt modelId="{B12A1ED8-DFF2-4449-A244-D7244FC6F446}" type="pres">
      <dgm:prSet presAssocID="{8967E1DA-C0B1-8C4B-9A26-C053E1537E70}" presName="bkgdShape" presStyleLbl="node1" presStyleIdx="2" presStyleCnt="3"/>
      <dgm:spPr/>
      <dgm:t>
        <a:bodyPr/>
        <a:lstStyle/>
        <a:p>
          <a:endParaRPr lang="en-US"/>
        </a:p>
      </dgm:t>
    </dgm:pt>
    <dgm:pt modelId="{AD8DECA0-8812-A342-81EE-79FA68DDF794}" type="pres">
      <dgm:prSet presAssocID="{8967E1DA-C0B1-8C4B-9A26-C053E1537E70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EADA7E-C700-724A-B6B0-6BCE24FDE19C}" type="pres">
      <dgm:prSet presAssocID="{8967E1DA-C0B1-8C4B-9A26-C053E1537E70}" presName="invisiNode" presStyleLbl="node1" presStyleIdx="2" presStyleCnt="3"/>
      <dgm:spPr/>
    </dgm:pt>
    <dgm:pt modelId="{90DD24DB-0402-294D-93B5-9AAC614DAE51}" type="pres">
      <dgm:prSet presAssocID="{8967E1DA-C0B1-8C4B-9A26-C053E1537E70}" presName="imagNode" presStyleLbl="fgImgPlace1" presStyleIdx="2" presStyleCnt="3"/>
      <dgm:spPr/>
    </dgm:pt>
  </dgm:ptLst>
  <dgm:cxnLst>
    <dgm:cxn modelId="{7C52272E-2664-AD41-B0EE-FC7F2F1E0C4C}" srcId="{FC5DB0C4-585A-E84F-B29A-2EA15D60D40C}" destId="{8967E1DA-C0B1-8C4B-9A26-C053E1537E70}" srcOrd="2" destOrd="0" parTransId="{6A2BC572-33C9-6B41-9B25-D3C354E6497A}" sibTransId="{ABB7505E-062D-BF48-9308-A1DD405E4DB5}"/>
    <dgm:cxn modelId="{8ADF56DC-6B05-1944-A8A2-53C30FB84B94}" type="presOf" srcId="{8967E1DA-C0B1-8C4B-9A26-C053E1537E70}" destId="{B12A1ED8-DFF2-4449-A244-D7244FC6F446}" srcOrd="0" destOrd="0" presId="urn:microsoft.com/office/officeart/2005/8/layout/hList7"/>
    <dgm:cxn modelId="{E6B763C7-EB5A-474D-B60F-A30A83C1396E}" type="presOf" srcId="{0E282BDF-070C-E544-9A9D-8544BCDF19D5}" destId="{5523085C-4E4F-DC4C-A2ED-6FDD3970CFEF}" srcOrd="1" destOrd="0" presId="urn:microsoft.com/office/officeart/2005/8/layout/hList7"/>
    <dgm:cxn modelId="{E41B7DC5-1664-0B48-B988-5A0F1D322B11}" type="presOf" srcId="{0E282BDF-070C-E544-9A9D-8544BCDF19D5}" destId="{C44C4F7B-DD72-E44F-B082-776D4FEE0359}" srcOrd="0" destOrd="0" presId="urn:microsoft.com/office/officeart/2005/8/layout/hList7"/>
    <dgm:cxn modelId="{D5D832A3-1F19-0240-890E-F90831496F73}" type="presOf" srcId="{8967E1DA-C0B1-8C4B-9A26-C053E1537E70}" destId="{AD8DECA0-8812-A342-81EE-79FA68DDF794}" srcOrd="1" destOrd="0" presId="urn:microsoft.com/office/officeart/2005/8/layout/hList7"/>
    <dgm:cxn modelId="{464AB3C5-1A98-C345-A6E1-892937EB458E}" type="presOf" srcId="{6C019923-634F-7645-926B-4C8FA02E574C}" destId="{C875E416-8124-BF44-A9E6-BCDBDCFFA4F5}" srcOrd="1" destOrd="0" presId="urn:microsoft.com/office/officeart/2005/8/layout/hList7"/>
    <dgm:cxn modelId="{FE2D5618-C0E1-5940-B826-EB091B72A1FA}" type="presOf" srcId="{FC5DB0C4-585A-E84F-B29A-2EA15D60D40C}" destId="{61BDC16D-5193-EF42-8FE4-E268FD945EEC}" srcOrd="0" destOrd="0" presId="urn:microsoft.com/office/officeart/2005/8/layout/hList7"/>
    <dgm:cxn modelId="{060F1F50-3BE3-1242-90E6-D1A5AA66C476}" srcId="{FC5DB0C4-585A-E84F-B29A-2EA15D60D40C}" destId="{6C019923-634F-7645-926B-4C8FA02E574C}" srcOrd="1" destOrd="0" parTransId="{7D7D5011-0430-2D4C-898C-AEE9792852E1}" sibTransId="{CEE23B40-AC54-E14E-BE96-433F0C61E15A}"/>
    <dgm:cxn modelId="{47365442-C50E-3543-917E-4584F36A74C3}" type="presOf" srcId="{6C019923-634F-7645-926B-4C8FA02E574C}" destId="{F1CF67FD-EDA5-A44A-BED1-2040E40866D0}" srcOrd="0" destOrd="0" presId="urn:microsoft.com/office/officeart/2005/8/layout/hList7"/>
    <dgm:cxn modelId="{AFD5636F-4B10-914D-8B2B-4DA8DFB603E4}" type="presOf" srcId="{7F4B6832-84CB-D742-B3E1-3CE8F2983A21}" destId="{A34B729C-F683-6E4D-8443-CC6AB6627482}" srcOrd="0" destOrd="0" presId="urn:microsoft.com/office/officeart/2005/8/layout/hList7"/>
    <dgm:cxn modelId="{60C6A133-C9A6-EF4F-A3D0-375878498D4F}" type="presOf" srcId="{CEE23B40-AC54-E14E-BE96-433F0C61E15A}" destId="{CC08343D-EE69-2D4A-B6B1-AC8848B434FE}" srcOrd="0" destOrd="0" presId="urn:microsoft.com/office/officeart/2005/8/layout/hList7"/>
    <dgm:cxn modelId="{BECE1FEC-2DA1-E446-BC6E-4140AA9C05F5}" srcId="{FC5DB0C4-585A-E84F-B29A-2EA15D60D40C}" destId="{0E282BDF-070C-E544-9A9D-8544BCDF19D5}" srcOrd="0" destOrd="0" parTransId="{6588CCD5-524E-A841-8E3B-716FD3769301}" sibTransId="{7F4B6832-84CB-D742-B3E1-3CE8F2983A21}"/>
    <dgm:cxn modelId="{BB5F13D0-487E-ED43-A698-7752A77ED9A1}" type="presParOf" srcId="{61BDC16D-5193-EF42-8FE4-E268FD945EEC}" destId="{A07DF479-E488-D249-885E-5E9632860573}" srcOrd="0" destOrd="0" presId="urn:microsoft.com/office/officeart/2005/8/layout/hList7"/>
    <dgm:cxn modelId="{053E0871-54AE-7F49-BC7E-161848DFBCEA}" type="presParOf" srcId="{61BDC16D-5193-EF42-8FE4-E268FD945EEC}" destId="{90D82FDD-A906-1845-A22B-FDCE20A0C9AF}" srcOrd="1" destOrd="0" presId="urn:microsoft.com/office/officeart/2005/8/layout/hList7"/>
    <dgm:cxn modelId="{419E59B6-024A-6446-9A7F-25799C394EBB}" type="presParOf" srcId="{90D82FDD-A906-1845-A22B-FDCE20A0C9AF}" destId="{64B65991-928B-E941-8C0F-E429CF62694B}" srcOrd="0" destOrd="0" presId="urn:microsoft.com/office/officeart/2005/8/layout/hList7"/>
    <dgm:cxn modelId="{2E7B99EB-5FBC-A74F-BB75-38A8AA22234C}" type="presParOf" srcId="{64B65991-928B-E941-8C0F-E429CF62694B}" destId="{C44C4F7B-DD72-E44F-B082-776D4FEE0359}" srcOrd="0" destOrd="0" presId="urn:microsoft.com/office/officeart/2005/8/layout/hList7"/>
    <dgm:cxn modelId="{E9B02FE5-BF71-D545-B09B-ED6CE0881E13}" type="presParOf" srcId="{64B65991-928B-E941-8C0F-E429CF62694B}" destId="{5523085C-4E4F-DC4C-A2ED-6FDD3970CFEF}" srcOrd="1" destOrd="0" presId="urn:microsoft.com/office/officeart/2005/8/layout/hList7"/>
    <dgm:cxn modelId="{B1035A3F-C286-924E-A806-FE97DF1F8EBB}" type="presParOf" srcId="{64B65991-928B-E941-8C0F-E429CF62694B}" destId="{EF229958-BE31-0B4E-8BEB-8AEBE07816FA}" srcOrd="2" destOrd="0" presId="urn:microsoft.com/office/officeart/2005/8/layout/hList7"/>
    <dgm:cxn modelId="{A11A8EAD-6368-5142-9DC1-9D4FC3E65DA2}" type="presParOf" srcId="{64B65991-928B-E941-8C0F-E429CF62694B}" destId="{FF5E3404-8879-6F46-A4AC-7B10C178C0A1}" srcOrd="3" destOrd="0" presId="urn:microsoft.com/office/officeart/2005/8/layout/hList7"/>
    <dgm:cxn modelId="{B4817F1E-B918-4741-8AA0-1956514392D3}" type="presParOf" srcId="{90D82FDD-A906-1845-A22B-FDCE20A0C9AF}" destId="{A34B729C-F683-6E4D-8443-CC6AB6627482}" srcOrd="1" destOrd="0" presId="urn:microsoft.com/office/officeart/2005/8/layout/hList7"/>
    <dgm:cxn modelId="{09730360-0558-FD45-922E-001EC7DF0B8F}" type="presParOf" srcId="{90D82FDD-A906-1845-A22B-FDCE20A0C9AF}" destId="{C43A4FC3-B4E3-2F4F-96AF-314264D268BE}" srcOrd="2" destOrd="0" presId="urn:microsoft.com/office/officeart/2005/8/layout/hList7"/>
    <dgm:cxn modelId="{D8643715-57BF-1148-8895-C46DDB07F11C}" type="presParOf" srcId="{C43A4FC3-B4E3-2F4F-96AF-314264D268BE}" destId="{F1CF67FD-EDA5-A44A-BED1-2040E40866D0}" srcOrd="0" destOrd="0" presId="urn:microsoft.com/office/officeart/2005/8/layout/hList7"/>
    <dgm:cxn modelId="{404824D2-6631-2D4D-97D1-BC44E251772E}" type="presParOf" srcId="{C43A4FC3-B4E3-2F4F-96AF-314264D268BE}" destId="{C875E416-8124-BF44-A9E6-BCDBDCFFA4F5}" srcOrd="1" destOrd="0" presId="urn:microsoft.com/office/officeart/2005/8/layout/hList7"/>
    <dgm:cxn modelId="{5CF30E1E-70D3-4E4D-9B20-B716CE9693A3}" type="presParOf" srcId="{C43A4FC3-B4E3-2F4F-96AF-314264D268BE}" destId="{F312C087-B11D-0845-9FD6-F3F2CA90FF04}" srcOrd="2" destOrd="0" presId="urn:microsoft.com/office/officeart/2005/8/layout/hList7"/>
    <dgm:cxn modelId="{B98A5962-D744-B844-9210-DA81FC440F15}" type="presParOf" srcId="{C43A4FC3-B4E3-2F4F-96AF-314264D268BE}" destId="{9A17FA9B-9680-3447-B73F-72053887E93A}" srcOrd="3" destOrd="0" presId="urn:microsoft.com/office/officeart/2005/8/layout/hList7"/>
    <dgm:cxn modelId="{7A4970E4-1EA5-634C-A2D8-F8C06DEB65C4}" type="presParOf" srcId="{90D82FDD-A906-1845-A22B-FDCE20A0C9AF}" destId="{CC08343D-EE69-2D4A-B6B1-AC8848B434FE}" srcOrd="3" destOrd="0" presId="urn:microsoft.com/office/officeart/2005/8/layout/hList7"/>
    <dgm:cxn modelId="{8EBCA351-B861-8D43-B36E-D5814AD8D03D}" type="presParOf" srcId="{90D82FDD-A906-1845-A22B-FDCE20A0C9AF}" destId="{6996900A-52B2-D14C-BA1F-06D48390D13B}" srcOrd="4" destOrd="0" presId="urn:microsoft.com/office/officeart/2005/8/layout/hList7"/>
    <dgm:cxn modelId="{BAF53C9D-4F7C-4F4D-ACAB-33B9A8754B53}" type="presParOf" srcId="{6996900A-52B2-D14C-BA1F-06D48390D13B}" destId="{B12A1ED8-DFF2-4449-A244-D7244FC6F446}" srcOrd="0" destOrd="0" presId="urn:microsoft.com/office/officeart/2005/8/layout/hList7"/>
    <dgm:cxn modelId="{67BDDB07-56AD-514F-AA8D-94FE63EDE482}" type="presParOf" srcId="{6996900A-52B2-D14C-BA1F-06D48390D13B}" destId="{AD8DECA0-8812-A342-81EE-79FA68DDF794}" srcOrd="1" destOrd="0" presId="urn:microsoft.com/office/officeart/2005/8/layout/hList7"/>
    <dgm:cxn modelId="{D6C6EBB7-D849-8749-B2FC-21920B2956E3}" type="presParOf" srcId="{6996900A-52B2-D14C-BA1F-06D48390D13B}" destId="{7CEADA7E-C700-724A-B6B0-6BCE24FDE19C}" srcOrd="2" destOrd="0" presId="urn:microsoft.com/office/officeart/2005/8/layout/hList7"/>
    <dgm:cxn modelId="{73FDEB22-925F-F54D-AB49-197AE3608315}" type="presParOf" srcId="{6996900A-52B2-D14C-BA1F-06D48390D13B}" destId="{90DD24DB-0402-294D-93B5-9AAC614DAE51}" srcOrd="3" destOrd="0" presId="urn:microsoft.com/office/officeart/2005/8/layout/hList7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/>
          <p:cNvSpPr/>
          <p:nvPr/>
        </p:nvSpPr>
        <p:spPr>
          <a:xfrm>
            <a:off x="341086" y="928914"/>
            <a:ext cx="8432800" cy="177074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07" y="968189"/>
            <a:ext cx="7799387" cy="1237130"/>
          </a:xfrm>
        </p:spPr>
        <p:txBody>
          <a:bodyPr anchor="b" anchorCtr="0"/>
          <a:lstStyle>
            <a:lvl1pPr algn="r">
              <a:lnSpc>
                <a:spcPts val="5000"/>
              </a:lnSpc>
              <a:defRPr sz="46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07" y="2209799"/>
            <a:ext cx="7799387" cy="466165"/>
          </a:xfrm>
        </p:spPr>
        <p:txBody>
          <a:bodyPr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C6A1-202B-AF49-80A0-E4CE5D97F950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05300" y="6492875"/>
            <a:ext cx="5334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fld id="{91AF2B4D-6B12-4EDF-87BB-2B55CECB6611}" type="slidenum">
              <a:rPr smtClean="0"/>
              <a:pPr/>
              <a:t>‹#›</a:t>
            </a:fld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816802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TitleSlideT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57200"/>
            <a:ext cx="8229600" cy="356646"/>
          </a:xfrm>
          <a:prstGeom prst="rect">
            <a:avLst/>
          </a:prstGeom>
        </p:spPr>
      </p:pic>
      <p:pic>
        <p:nvPicPr>
          <p:cNvPr id="10" name="Picture 9" descr="TitleSlideBotto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00601"/>
            <a:ext cx="8229600" cy="3700199"/>
          </a:xfrm>
          <a:prstGeom prst="rect">
            <a:avLst/>
          </a:prstGeom>
        </p:spPr>
      </p:pic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247" y="6492875"/>
            <a:ext cx="34155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/>
          <p:cNvSpPr/>
          <p:nvPr/>
        </p:nvSpPr>
        <p:spPr>
          <a:xfrm>
            <a:off x="355600" y="566057"/>
            <a:ext cx="8396514" cy="259805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457200" y="457200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C6A1-202B-AF49-80A0-E4CE5D97F950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00B0A-6D28-494E-9344-2A5905B341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/>
          <p:nvPr/>
        </p:nvSpPr>
        <p:spPr>
          <a:xfrm>
            <a:off x="333828" y="566057"/>
            <a:ext cx="8454571" cy="21335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57200" y="457200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68" y="1644868"/>
            <a:ext cx="3657600" cy="1098332"/>
          </a:xfrm>
        </p:spPr>
        <p:txBody>
          <a:bodyPr anchor="b"/>
          <a:lstStyle>
            <a:lvl1pPr algn="l">
              <a:defRPr sz="36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8032" y="654268"/>
            <a:ext cx="3657600" cy="5486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368" y="2774731"/>
            <a:ext cx="3657600" cy="316886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C6A1-202B-AF49-80A0-E4CE5D97F950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19841-B96A-4DD9-B158-9961937F6A4E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/>
          <p:nvPr/>
        </p:nvSpPr>
        <p:spPr>
          <a:xfrm>
            <a:off x="355600" y="348343"/>
            <a:ext cx="8432800" cy="23513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 rot="5400000">
            <a:off x="5598058" y="3310469"/>
            <a:ext cx="5943600" cy="237061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68" y="1644868"/>
            <a:ext cx="3657600" cy="1098332"/>
          </a:xfrm>
        </p:spPr>
        <p:txBody>
          <a:bodyPr anchor="b"/>
          <a:lstStyle>
            <a:lvl1pPr algn="l">
              <a:defRPr sz="36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368" y="2774731"/>
            <a:ext cx="3657600" cy="316886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C6A1-202B-AF49-80A0-E4CE5D97F950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00B0A-6D28-494E-9344-2A5905B341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828032" y="457200"/>
            <a:ext cx="3621024" cy="594360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0"/>
            <a:ext cx="7874000" cy="3840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C6A1-202B-AF49-80A0-E4CE5D97F950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00B0A-6D28-494E-9344-2A5905B341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/>
          <p:cNvSpPr/>
          <p:nvPr/>
        </p:nvSpPr>
        <p:spPr>
          <a:xfrm>
            <a:off x="348342" y="362857"/>
            <a:ext cx="8440057" cy="233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VerticalRigh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1668" y="457200"/>
            <a:ext cx="1546230" cy="59436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 rot="5400000">
            <a:off x="4074414" y="3369564"/>
            <a:ext cx="5943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9582" y="693738"/>
            <a:ext cx="1491018" cy="5432425"/>
          </a:xfrm>
        </p:spPr>
        <p:txBody>
          <a:bodyPr vert="eaVert" tIns="45720" bIns="4572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93738"/>
            <a:ext cx="6019800" cy="5432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C6A1-202B-AF49-80A0-E4CE5D97F950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00B0A-6D28-494E-9344-2A5905B341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C6A1-202B-AF49-80A0-E4CE5D97F950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00B0A-6D28-494E-9344-2A5905B341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/>
          <p:nvPr/>
        </p:nvSpPr>
        <p:spPr>
          <a:xfrm>
            <a:off x="326571" y="362857"/>
            <a:ext cx="8440058" cy="25182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98041" y="3575712"/>
            <a:ext cx="5396671" cy="1340467"/>
          </a:xfrm>
        </p:spPr>
        <p:txBody>
          <a:bodyPr tIns="0" bIns="0" anchor="b" anchorCtr="0"/>
          <a:lstStyle>
            <a:lvl1pPr algn="r">
              <a:defRPr sz="4600" b="0" cap="none" baseline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98041" y="4980297"/>
            <a:ext cx="5396671" cy="810904"/>
          </a:xfrm>
        </p:spPr>
        <p:txBody>
          <a:bodyPr tIns="0" bIns="0" anchor="t" anchorCtr="0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06824" y="6492240"/>
            <a:ext cx="5334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  <p:pic>
        <p:nvPicPr>
          <p:cNvPr id="7" name="Picture 6" descr="SectionHeaderLef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647" y="457200"/>
            <a:ext cx="2216561" cy="59436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 rot="5400000">
            <a:off x="-222366" y="3369564"/>
            <a:ext cx="5943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8904" y="2286000"/>
            <a:ext cx="36576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1308" y="2286000"/>
            <a:ext cx="3657600" cy="384016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C6A1-202B-AF49-80A0-E4CE5D97F950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00B0A-6D28-494E-9344-2A5905B341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388" y="2040081"/>
            <a:ext cx="3657600" cy="730415"/>
          </a:xfrm>
        </p:spPr>
        <p:txBody>
          <a:bodyPr tIns="0" bIns="0" anchor="ctr" anchorCtr="0">
            <a:noAutofit/>
          </a:bodyPr>
          <a:lstStyle>
            <a:lvl1pPr marL="0" indent="0" algn="ctr">
              <a:lnSpc>
                <a:spcPts val="3000"/>
              </a:lnSpc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3388" y="2797175"/>
            <a:ext cx="3657600" cy="332898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8032" y="2040081"/>
            <a:ext cx="3657600" cy="730415"/>
          </a:xfrm>
        </p:spPr>
        <p:txBody>
          <a:bodyPr tIns="0" bIns="0" anchor="ctr" anchorCtr="0">
            <a:noAutofit/>
          </a:bodyPr>
          <a:lstStyle>
            <a:lvl1pPr marL="0" indent="0" algn="ctr">
              <a:lnSpc>
                <a:spcPts val="3000"/>
              </a:lnSpc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8032" y="2797175"/>
            <a:ext cx="3657600" cy="332898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C6A1-202B-AF49-80A0-E4CE5D97F950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00B0A-6D28-494E-9344-2A5905B3418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884488" y="4484687"/>
            <a:ext cx="3375025" cy="1588"/>
          </a:xfrm>
          <a:prstGeom prst="line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4050" y="2286001"/>
            <a:ext cx="7848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C6A1-202B-AF49-80A0-E4CE5D97F950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00B0A-6D28-494E-9344-2A5905B341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654050" y="4302966"/>
            <a:ext cx="7848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28032" y="2286001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C6A1-202B-AF49-80A0-E4CE5D97F950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00B0A-6D28-494E-9344-2A5905B341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828032" y="4302966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4"/>
          </p:nvPr>
        </p:nvSpPr>
        <p:spPr>
          <a:xfrm>
            <a:off x="654085" y="2286000"/>
            <a:ext cx="36576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28032" y="2286001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C6A1-202B-AF49-80A0-E4CE5D97F950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00B0A-6D28-494E-9344-2A5905B341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828032" y="4302966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658906" y="2286001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658906" y="4302966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9C6A1-202B-AF49-80A0-E4CE5D97F950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00B0A-6D28-494E-9344-2A5905B341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RunningTop-R.jp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57200" y="457200"/>
            <a:ext cx="8229600" cy="138200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8813" y="456252"/>
            <a:ext cx="7824788" cy="1323041"/>
          </a:xfrm>
          <a:prstGeom prst="rect">
            <a:avLst/>
          </a:prstGeom>
          <a:effectLst/>
        </p:spPr>
        <p:txBody>
          <a:bodyPr vert="horz" lIns="91440" tIns="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2286000"/>
            <a:ext cx="61976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9036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  <a:latin typeface="Calibri" pitchFamily="34" charset="0"/>
              </a:defRPr>
            </a:lvl1pPr>
          </a:lstStyle>
          <a:p>
            <a:fld id="{4FF9C6A1-202B-AF49-80A0-E4CE5D97F950}" type="datetimeFigureOut">
              <a:rPr lang="en-US" smtClean="0"/>
              <a:pPr/>
              <a:t>3/14/12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247" y="6492875"/>
            <a:ext cx="34155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8666" y="6149788"/>
            <a:ext cx="533400" cy="365125"/>
          </a:xfrm>
          <a:prstGeom prst="rect">
            <a:avLst/>
          </a:prstGeom>
        </p:spPr>
        <p:txBody>
          <a:bodyPr vert="horz" lIns="91440" tIns="91440" rIns="91440" bIns="91440" rtlCol="0" anchor="ctr"/>
          <a:lstStyle>
            <a:lvl1pPr algn="l">
              <a:defRPr sz="1800" b="0">
                <a:solidFill>
                  <a:schemeClr val="accent1"/>
                </a:solidFill>
                <a:latin typeface="Calibri" pitchFamily="34" charset="0"/>
              </a:defRPr>
            </a:lvl1pPr>
          </a:lstStyle>
          <a:p>
            <a:fld id="{08900B0A-6D28-494E-9344-2A5905B341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57200" y="1840960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  <p:sldLayoutId r:id="rId13"/>
    <p:sldLayoutId r:id="rId14"/>
  </p:sldLayoutIdLst>
  <p:txStyles>
    <p:titleStyle>
      <a:lvl1pPr algn="r" defTabSz="914400" rtl="0" eaLnBrk="1" latinLnBrk="0" hangingPunct="1">
        <a:lnSpc>
          <a:spcPts val="5400"/>
        </a:lnSpc>
        <a:spcBef>
          <a:spcPct val="0"/>
        </a:spcBef>
        <a:buNone/>
        <a:defRPr sz="5200" kern="1200"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18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i="1" dirty="0" smtClean="0"/>
              <a:t>Crossing the boundaries” 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March 14</a:t>
            </a:r>
            <a:r>
              <a:rPr lang="en-US" baseline="30000" dirty="0" smtClean="0"/>
              <a:t>th</a:t>
            </a:r>
            <a:r>
              <a:rPr lang="en-US" dirty="0" smtClean="0"/>
              <a:t> 2012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05600" y="6096000"/>
            <a:ext cx="2117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My life My Choice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Middle age is the time when…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feel we understand ourselves better…</a:t>
            </a:r>
          </a:p>
          <a:p>
            <a:r>
              <a:rPr lang="en-US" dirty="0" smtClean="0"/>
              <a:t>We feel we have probably achieved our initial set of professional and financial goals..</a:t>
            </a:r>
          </a:p>
          <a:p>
            <a:r>
              <a:rPr lang="en-US" dirty="0" smtClean="0"/>
              <a:t>We feel we are in the process of building a stable family structure…</a:t>
            </a:r>
          </a:p>
          <a:p>
            <a:r>
              <a:rPr lang="en-US" dirty="0" smtClean="0"/>
              <a:t>It is also the time we can ‘re-set’ the agenda for the rest of our lives.</a:t>
            </a:r>
          </a:p>
          <a:p>
            <a:r>
              <a:rPr lang="en-US" dirty="0" smtClean="0"/>
              <a:t>TIME TO CROSS SOME BARRIERS…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705600" y="6096000"/>
            <a:ext cx="2117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My life My Choice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did we choose our first careers?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Did we ‘choose’ at all?!</a:t>
            </a:r>
          </a:p>
          <a:p>
            <a:r>
              <a:rPr lang="en-US" dirty="0" smtClean="0"/>
              <a:t>Decision based on salary and perks opportunity rather than basic understanding of one’s own strength or passion areas</a:t>
            </a:r>
          </a:p>
          <a:p>
            <a:r>
              <a:rPr lang="en-US" dirty="0" smtClean="0"/>
              <a:t>So once these goals are met, what next?</a:t>
            </a:r>
          </a:p>
          <a:p>
            <a:r>
              <a:rPr lang="en-US" b="1" u="sng" dirty="0" smtClean="0"/>
              <a:t>But the question remains- is it too late to try something new?</a:t>
            </a:r>
            <a:endParaRPr lang="en-US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6705600" y="6096000"/>
            <a:ext cx="2117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My life My Choice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as easy as it seems..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Evaluated myself in terms of :</a:t>
            </a:r>
            <a:br>
              <a:rPr lang="en-US" dirty="0" smtClean="0"/>
            </a:br>
            <a:r>
              <a:rPr lang="en-US" dirty="0" smtClean="0"/>
              <a:t>- What have I been good at</a:t>
            </a:r>
            <a:br>
              <a:rPr lang="en-US" dirty="0" smtClean="0"/>
            </a:br>
            <a:r>
              <a:rPr lang="en-US" dirty="0" smtClean="0"/>
              <a:t>- What do I enjoy doing</a:t>
            </a:r>
            <a:br>
              <a:rPr lang="en-US" dirty="0" smtClean="0"/>
            </a:br>
            <a:r>
              <a:rPr lang="en-US" dirty="0" smtClean="0"/>
              <a:t>- What do I need at this point of time in my life</a:t>
            </a:r>
          </a:p>
          <a:p>
            <a:endParaRPr lang="en-US" dirty="0" smtClean="0"/>
          </a:p>
          <a:p>
            <a:r>
              <a:rPr lang="en-US" dirty="0" smtClean="0"/>
              <a:t>Self –assessment by Marcus Buckingham</a:t>
            </a:r>
          </a:p>
          <a:p>
            <a:endParaRPr lang="en-US" dirty="0" smtClean="0"/>
          </a:p>
          <a:p>
            <a:r>
              <a:rPr lang="en-US" dirty="0" smtClean="0"/>
              <a:t>Analysis and communication</a:t>
            </a:r>
            <a:br>
              <a:rPr lang="en-US" dirty="0" smtClean="0"/>
            </a:br>
            <a:r>
              <a:rPr lang="en-US" dirty="0" smtClean="0"/>
              <a:t>Influencing people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705600" y="6096000"/>
            <a:ext cx="2117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My life My Choice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options…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Public Relations Role</a:t>
            </a:r>
          </a:p>
          <a:p>
            <a:endParaRPr lang="en-US" dirty="0" smtClean="0"/>
          </a:p>
          <a:p>
            <a:r>
              <a:rPr lang="en-US" dirty="0" smtClean="0"/>
              <a:t>Sales and Marketing Role in a company</a:t>
            </a:r>
          </a:p>
          <a:p>
            <a:endParaRPr lang="en-US" dirty="0" smtClean="0"/>
          </a:p>
          <a:p>
            <a:r>
              <a:rPr lang="en-US" dirty="0" smtClean="0"/>
              <a:t>Training and Consultancy</a:t>
            </a:r>
          </a:p>
          <a:p>
            <a:endParaRPr lang="en-US" dirty="0" smtClean="0"/>
          </a:p>
          <a:p>
            <a:r>
              <a:rPr lang="en-US" dirty="0" smtClean="0"/>
              <a:t>Teaching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705600" y="6096000"/>
            <a:ext cx="2117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My life My Choice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1400" dirty="0" smtClean="0"/>
              <a:t>My Mid life Career Choice</a:t>
            </a:r>
          </a:p>
          <a:p>
            <a:endParaRPr lang="en-US" sz="1400" dirty="0" smtClean="0"/>
          </a:p>
          <a:p>
            <a:r>
              <a:rPr lang="en-US" sz="1400" dirty="0" smtClean="0"/>
              <a:t>Professor and Head of Department-Chennai Business School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6705600" y="6096000"/>
            <a:ext cx="2117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My life My Choice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teaching?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Utilises</a:t>
            </a:r>
            <a:r>
              <a:rPr lang="en-US" dirty="0" smtClean="0"/>
              <a:t> my natural strengths the best- academics and communication</a:t>
            </a:r>
          </a:p>
          <a:p>
            <a:r>
              <a:rPr lang="en-US" dirty="0" smtClean="0"/>
              <a:t>Takes forward my work experience</a:t>
            </a:r>
          </a:p>
          <a:p>
            <a:r>
              <a:rPr lang="en-US" dirty="0" smtClean="0"/>
              <a:t>Allows me flexible time as a home maker</a:t>
            </a:r>
          </a:p>
          <a:p>
            <a:r>
              <a:rPr lang="en-US" dirty="0" smtClean="0"/>
              <a:t>Am more of myself at work..there is no divide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705600" y="6096000"/>
            <a:ext cx="2117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My life My Choice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Teaching- boundaries to be crossed?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Work environment( team versus individual)</a:t>
            </a:r>
          </a:p>
          <a:p>
            <a:r>
              <a:rPr lang="en-US" dirty="0" smtClean="0"/>
              <a:t>Social life setting</a:t>
            </a:r>
          </a:p>
          <a:p>
            <a:r>
              <a:rPr lang="en-US" dirty="0" smtClean="0"/>
              <a:t>Lifestyle/ Pay</a:t>
            </a:r>
          </a:p>
          <a:p>
            <a:r>
              <a:rPr lang="en-US" dirty="0" smtClean="0"/>
              <a:t>Student relationship building( task versus people)</a:t>
            </a:r>
          </a:p>
          <a:p>
            <a:r>
              <a:rPr lang="en-US" dirty="0" smtClean="0"/>
              <a:t>‘Staying updated’ on my </a:t>
            </a:r>
            <a:r>
              <a:rPr lang="en-US" dirty="0" err="1" smtClean="0"/>
              <a:t>specialisation</a:t>
            </a:r>
            <a:r>
              <a:rPr lang="en-US" dirty="0" smtClean="0"/>
              <a:t> area</a:t>
            </a:r>
          </a:p>
          <a:p>
            <a:r>
              <a:rPr lang="en-US" dirty="0" smtClean="0"/>
              <a:t>Gender bias versus corporate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705600" y="6096000"/>
            <a:ext cx="2117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My life My Choice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journey…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As a student- Analytical skills</a:t>
            </a:r>
            <a:br>
              <a:rPr lang="en-US" dirty="0" smtClean="0"/>
            </a:br>
            <a:r>
              <a:rPr lang="en-US" dirty="0" smtClean="0"/>
              <a:t>-Engineering to Management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As a sales and marketing professional-Adaptability</a:t>
            </a:r>
            <a:br>
              <a:rPr lang="en-US" dirty="0" smtClean="0"/>
            </a:br>
            <a:r>
              <a:rPr lang="en-US" dirty="0" smtClean="0"/>
              <a:t>-Gender ratios</a:t>
            </a:r>
            <a:br>
              <a:rPr lang="en-US" dirty="0" smtClean="0"/>
            </a:br>
            <a:r>
              <a:rPr lang="en-US" dirty="0" smtClean="0"/>
              <a:t>-Age biases</a:t>
            </a:r>
            <a:br>
              <a:rPr lang="en-US" dirty="0" smtClean="0"/>
            </a:br>
            <a:r>
              <a:rPr lang="en-US" dirty="0" smtClean="0"/>
              <a:t>-Travel</a:t>
            </a:r>
            <a:br>
              <a:rPr lang="en-US" dirty="0" smtClean="0"/>
            </a:br>
            <a:r>
              <a:rPr lang="en-US" dirty="0" smtClean="0"/>
              <a:t>-Food</a:t>
            </a:r>
            <a:br>
              <a:rPr lang="en-US" dirty="0" smtClean="0"/>
            </a:br>
            <a:r>
              <a:rPr lang="en-US" dirty="0" smtClean="0"/>
              <a:t>-Language</a:t>
            </a:r>
          </a:p>
          <a:p>
            <a:r>
              <a:rPr lang="en-US" dirty="0" smtClean="0"/>
              <a:t>As a home maker-Empathy</a:t>
            </a:r>
            <a:br>
              <a:rPr lang="en-US" dirty="0" smtClean="0"/>
            </a:br>
            <a:r>
              <a:rPr lang="en-US" dirty="0" smtClean="0"/>
              <a:t>-Religion</a:t>
            </a:r>
            <a:br>
              <a:rPr lang="en-US" dirty="0" smtClean="0"/>
            </a:br>
            <a:r>
              <a:rPr lang="en-US" dirty="0" smtClean="0"/>
              <a:t>-Culture</a:t>
            </a:r>
          </a:p>
          <a:p>
            <a:r>
              <a:rPr lang="en-US" dirty="0" smtClean="0"/>
              <a:t>As a teacher- Sharing knowledge</a:t>
            </a:r>
            <a:br>
              <a:rPr lang="en-US" dirty="0" smtClean="0"/>
            </a:br>
            <a:r>
              <a:rPr lang="en-US" dirty="0" smtClean="0"/>
              <a:t>-Action to knowledge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705600" y="6096000"/>
            <a:ext cx="2117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My life My Choice</a:t>
            </a:r>
            <a:endParaRPr lang="en-US" i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boundaries to cross?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Those you believe will take you forward as an individual</a:t>
            </a:r>
          </a:p>
          <a:p>
            <a:r>
              <a:rPr lang="en-US" dirty="0" smtClean="0"/>
              <a:t>Challenge is exciting</a:t>
            </a:r>
          </a:p>
          <a:p>
            <a:r>
              <a:rPr lang="en-US" dirty="0" smtClean="0"/>
              <a:t>Self belief driven</a:t>
            </a:r>
          </a:p>
          <a:p>
            <a:r>
              <a:rPr lang="en-US" dirty="0" smtClean="0"/>
              <a:t>Least abrupt in process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this…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‘Lack of ability to implement new </a:t>
            </a:r>
            <a:r>
              <a:rPr lang="en-US" dirty="0" err="1" smtClean="0"/>
              <a:t>learnings</a:t>
            </a:r>
            <a:r>
              <a:rPr lang="en-US" dirty="0" smtClean="0"/>
              <a:t>’- one of top three reasons why new products fail..</a:t>
            </a:r>
          </a:p>
          <a:p>
            <a:r>
              <a:rPr lang="en-US" dirty="0" smtClean="0"/>
              <a:t>‘Flatter world’- one of the pre requisites to </a:t>
            </a:r>
            <a:r>
              <a:rPr lang="en-US" dirty="0" err="1" smtClean="0"/>
              <a:t>globalisation</a:t>
            </a:r>
            <a:r>
              <a:rPr lang="en-US" dirty="0" smtClean="0"/>
              <a:t> of companies</a:t>
            </a:r>
          </a:p>
          <a:p>
            <a:r>
              <a:rPr lang="en-US" dirty="0" smtClean="0"/>
              <a:t>Diversity- one of main agendas in all international conferences today</a:t>
            </a:r>
          </a:p>
          <a:p>
            <a:r>
              <a:rPr lang="en-US" dirty="0" smtClean="0"/>
              <a:t>Corporate - looking for correcting gender ratios</a:t>
            </a:r>
          </a:p>
          <a:p>
            <a:r>
              <a:rPr lang="en-US" dirty="0" smtClean="0"/>
              <a:t>‘Global Etiquette’- part of educational institutional curriculum</a:t>
            </a:r>
          </a:p>
          <a:p>
            <a:r>
              <a:rPr lang="en-US" dirty="0" smtClean="0"/>
              <a:t>Market research agencies- increasing usage of eclectic groups for new concept discussions</a:t>
            </a:r>
          </a:p>
          <a:p>
            <a:r>
              <a:rPr lang="en-US" dirty="0" smtClean="0"/>
              <a:t>‘Blink’ and ‘Bonsai Manager’- Power of intuition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get started…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most important work that you will ever do is on </a:t>
            </a:r>
            <a:r>
              <a:rPr lang="en-US" i="1" dirty="0" smtClean="0"/>
              <a:t>yourself</a:t>
            </a:r>
            <a:r>
              <a:rPr lang="en-US" dirty="0" smtClean="0"/>
              <a:t> as a human being.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 biggest boundary you will ever cross is </a:t>
            </a:r>
            <a:r>
              <a:rPr lang="en-US" i="1" dirty="0" smtClean="0"/>
              <a:t>your</a:t>
            </a:r>
            <a:r>
              <a:rPr lang="en-US" dirty="0" smtClean="0"/>
              <a:t> own mind.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05600" y="6096000"/>
            <a:ext cx="2117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My life My Choice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Boundaries are..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Meant to be crossed.</a:t>
            </a:r>
          </a:p>
          <a:p>
            <a:pPr>
              <a:buNone/>
            </a:pPr>
            <a:endParaRPr lang="en-US" sz="3200" dirty="0" smtClean="0"/>
          </a:p>
          <a:p>
            <a:r>
              <a:rPr lang="en-US" sz="2400" dirty="0" smtClean="0"/>
              <a:t>Crossing them makes you stronger and more skilful.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3200" dirty="0" smtClean="0"/>
              <a:t>Always learn the lessons on the journey while crossing.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705600" y="6096000"/>
            <a:ext cx="2117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My life My Choice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500" i="1" dirty="0" smtClean="0"/>
              <a:t>Ships are safest in the </a:t>
            </a:r>
            <a:r>
              <a:rPr lang="en-US" sz="3500" i="1" dirty="0" err="1" smtClean="0"/>
              <a:t>harbour</a:t>
            </a:r>
            <a:r>
              <a:rPr lang="en-US" sz="3500" i="1" dirty="0" smtClean="0"/>
              <a:t> but</a:t>
            </a:r>
            <a:br>
              <a:rPr lang="en-US" sz="3500" i="1" dirty="0" smtClean="0"/>
            </a:br>
            <a:r>
              <a:rPr lang="en-US" sz="3500" i="1" dirty="0" smtClean="0"/>
              <a:t>that is not what they are meant for..</a:t>
            </a:r>
            <a:endParaRPr lang="en-US" sz="35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Documents and Settings\user\Desktop\my LIFE my CHOICE1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857488" y="2191595"/>
            <a:ext cx="3000398" cy="39345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this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I am in my forties- I used to love challenges- but now</a:t>
            </a:r>
            <a:r>
              <a:rPr lang="en-US" i="1" dirty="0" smtClean="0"/>
              <a:t> I fear  </a:t>
            </a:r>
            <a:r>
              <a:rPr lang="en-US" i="1" dirty="0" smtClean="0"/>
              <a:t>whether I can pick up new skills and build new networks?...</a:t>
            </a:r>
            <a:endParaRPr lang="en-US" i="1" dirty="0" smtClean="0"/>
          </a:p>
          <a:p>
            <a:r>
              <a:rPr lang="en-US" i="1" dirty="0" smtClean="0"/>
              <a:t>I seem to have good team in place- but why is it that the decisions that we take go wrong many times?</a:t>
            </a:r>
          </a:p>
          <a:p>
            <a:r>
              <a:rPr lang="en-US" i="1" dirty="0" smtClean="0"/>
              <a:t> I </a:t>
            </a:r>
            <a:r>
              <a:rPr lang="en-US" i="1" dirty="0" smtClean="0"/>
              <a:t>have a location constraint and I do not speak Hindi but otherwise I am topping in my job</a:t>
            </a:r>
            <a:r>
              <a:rPr lang="en-US" i="1" dirty="0" smtClean="0"/>
              <a:t>.</a:t>
            </a:r>
          </a:p>
          <a:p>
            <a:r>
              <a:rPr lang="en-US" i="1" dirty="0" smtClean="0"/>
              <a:t>I am a woman – but I consider myself a professional first. I wonder whether there is a glass ceiling out there?</a:t>
            </a:r>
            <a:endParaRPr lang="en-US" i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705600" y="6096000"/>
            <a:ext cx="2117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My life My Choice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‘boundary’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was the last time that you did something for the first time in your life?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05600" y="6096000"/>
            <a:ext cx="2117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My life My Choice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common across?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Salman</a:t>
            </a:r>
            <a:r>
              <a:rPr lang="en-US" dirty="0" smtClean="0"/>
              <a:t> Rushdie</a:t>
            </a:r>
          </a:p>
          <a:p>
            <a:r>
              <a:rPr lang="en-US" dirty="0" smtClean="0"/>
              <a:t>Mother Teresa</a:t>
            </a:r>
          </a:p>
          <a:p>
            <a:r>
              <a:rPr lang="en-US" dirty="0" smtClean="0"/>
              <a:t>Sonia Gandhi</a:t>
            </a:r>
          </a:p>
          <a:p>
            <a:r>
              <a:rPr lang="en-US" dirty="0" err="1" smtClean="0"/>
              <a:t>Narayana</a:t>
            </a:r>
            <a:r>
              <a:rPr lang="en-US" dirty="0" smtClean="0"/>
              <a:t> Murthy</a:t>
            </a:r>
            <a:endParaRPr lang="en-US" dirty="0" smtClean="0"/>
          </a:p>
          <a:p>
            <a:r>
              <a:rPr lang="en-US" dirty="0" smtClean="0"/>
              <a:t>M S </a:t>
            </a:r>
            <a:r>
              <a:rPr lang="en-US" dirty="0" err="1" smtClean="0"/>
              <a:t>Dhoni</a:t>
            </a:r>
            <a:endParaRPr lang="en-US" dirty="0" smtClean="0"/>
          </a:p>
          <a:p>
            <a:r>
              <a:rPr lang="en-US" dirty="0" err="1" smtClean="0"/>
              <a:t>Vidya</a:t>
            </a:r>
            <a:r>
              <a:rPr lang="en-US" dirty="0" smtClean="0"/>
              <a:t> </a:t>
            </a:r>
            <a:r>
              <a:rPr lang="en-US" dirty="0" err="1" smtClean="0"/>
              <a:t>Balan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YOU CANNOT CROSS THE SEA MERELY BY STANDING AND STARING AT IT..</a:t>
            </a:r>
            <a:endParaRPr lang="en-US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6705600" y="6096000"/>
            <a:ext cx="2117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My life My Choice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Professional Continuum..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0" y="2286000"/>
          <a:ext cx="6197600" cy="38401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 of poor boundaries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 un clarity</a:t>
            </a:r>
          </a:p>
          <a:p>
            <a:r>
              <a:rPr lang="en-US" dirty="0" smtClean="0"/>
              <a:t>Compassion fatigue</a:t>
            </a:r>
          </a:p>
          <a:p>
            <a:r>
              <a:rPr lang="en-US" dirty="0" smtClean="0"/>
              <a:t>Potential for ‘splitting’ on teams</a:t>
            </a:r>
          </a:p>
          <a:p>
            <a:r>
              <a:rPr lang="en-US" dirty="0" smtClean="0"/>
              <a:t>Client professionalism compromised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05600" y="6096000"/>
            <a:ext cx="2117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My life My Choice</a:t>
            </a:r>
            <a:endParaRPr lang="en-US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 of tight boundaries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 suffers</a:t>
            </a:r>
          </a:p>
          <a:p>
            <a:r>
              <a:rPr lang="en-US" dirty="0" smtClean="0"/>
              <a:t>Risk averseness sets in</a:t>
            </a:r>
          </a:p>
          <a:p>
            <a:r>
              <a:rPr lang="en-US" dirty="0" smtClean="0"/>
              <a:t>Low motivation to perform</a:t>
            </a:r>
          </a:p>
          <a:p>
            <a:r>
              <a:rPr lang="en-US" dirty="0" smtClean="0"/>
              <a:t>Limited opportunity to learn new things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05600" y="6096000"/>
            <a:ext cx="2117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My life My Choice</a:t>
            </a:r>
            <a:endParaRPr lang="en-US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 life Choices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Documents and Settings\user\Desktop\my LIFE my CHOICE1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357289" y="2191595"/>
            <a:ext cx="3000398" cy="393456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705600" y="6096000"/>
            <a:ext cx="2117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My life My Choice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dex">
  <a:themeElements>
    <a:clrScheme name="Codex">
      <a:dk1>
        <a:sysClr val="windowText" lastClr="000000"/>
      </a:dk1>
      <a:lt1>
        <a:sysClr val="window" lastClr="FFFFFF"/>
      </a:lt1>
      <a:dk2>
        <a:srgbClr val="59564B"/>
      </a:dk2>
      <a:lt2>
        <a:srgbClr val="DFDAC7"/>
      </a:lt2>
      <a:accent1>
        <a:srgbClr val="990000"/>
      </a:accent1>
      <a:accent2>
        <a:srgbClr val="EFAB16"/>
      </a:accent2>
      <a:accent3>
        <a:srgbClr val="78AC35"/>
      </a:accent3>
      <a:accent4>
        <a:srgbClr val="35ACA2"/>
      </a:accent4>
      <a:accent5>
        <a:srgbClr val="4083CF"/>
      </a:accent5>
      <a:accent6>
        <a:srgbClr val="0D335E"/>
      </a:accent6>
      <a:hlink>
        <a:srgbClr val="EF8E1C"/>
      </a:hlink>
      <a:folHlink>
        <a:srgbClr val="FEC60B"/>
      </a:folHlink>
    </a:clrScheme>
    <a:fontScheme name="Codex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odex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94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alpha val="90000"/>
                <a:satMod val="115000"/>
              </a:schemeClr>
            </a:gs>
            <a:gs pos="100000">
              <a:schemeClr val="phClr">
                <a:shade val="94000"/>
                <a:alpha val="90000"/>
                <a:satMod val="135000"/>
              </a:schemeClr>
            </a:gs>
          </a:gsLst>
          <a:lin ang="5400000" scaled="1"/>
        </a:gradFill>
      </a:fillStyleLst>
      <a:lnStyleLst>
        <a:ln w="1587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12700" dir="5400000" rotWithShape="0">
              <a:srgbClr val="525252">
                <a:alpha val="85000"/>
              </a:srgbClr>
            </a:outerShdw>
          </a:effectLst>
          <a:scene3d>
            <a:camera prst="orthographicFront">
              <a:rot lat="0" lon="0" rev="0"/>
            </a:camera>
            <a:lightRig rig="sunrise" dir="t">
              <a:rot lat="0" lon="0" rev="6000000"/>
            </a:lightRig>
          </a:scene3d>
          <a:sp3d prstMaterial="matte">
            <a:bevelT w="50800" h="4445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Codex.thmx</Template>
  <TotalTime>161</TotalTime>
  <Words>848</Words>
  <Application>Microsoft Macintosh PowerPoint</Application>
  <PresentationFormat>On-screen Show (4:3)</PresentationFormat>
  <Paragraphs>116</Paragraphs>
  <Slides>21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Codex</vt:lpstr>
      <vt:lpstr>“Crossing the boundaries” </vt:lpstr>
      <vt:lpstr>Let’s get started…</vt:lpstr>
      <vt:lpstr>Is this you?</vt:lpstr>
      <vt:lpstr>Defining ‘boundary’</vt:lpstr>
      <vt:lpstr>What is common across?</vt:lpstr>
      <vt:lpstr>The Professional Continuum..</vt:lpstr>
      <vt:lpstr>Consequences of poor boundaries</vt:lpstr>
      <vt:lpstr>Consequences of tight boundaries</vt:lpstr>
      <vt:lpstr>Mid life Choices</vt:lpstr>
      <vt:lpstr>Middle age is the time when…</vt:lpstr>
      <vt:lpstr>How did we choose our first careers?</vt:lpstr>
      <vt:lpstr>Not as easy as it seems..</vt:lpstr>
      <vt:lpstr>Career options…</vt:lpstr>
      <vt:lpstr>TEACHING</vt:lpstr>
      <vt:lpstr>Why teaching?</vt:lpstr>
      <vt:lpstr>Teaching- boundaries to be crossed?</vt:lpstr>
      <vt:lpstr>My journey…</vt:lpstr>
      <vt:lpstr>Which boundaries to cross?</vt:lpstr>
      <vt:lpstr>Consider this…</vt:lpstr>
      <vt:lpstr>Boundaries are..</vt:lpstr>
      <vt:lpstr>Ships are safest in the harbour but that is not what they are meant for..</vt:lpstr>
    </vt:vector>
  </TitlesOfParts>
  <Company>Chennai Business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“Crossing the boundaries” </dc:title>
  <dc:creator>Rajeshwari Krishnamurthy</dc:creator>
  <cp:lastModifiedBy>Rajeshwari Krishnamurthy</cp:lastModifiedBy>
  <cp:revision>18</cp:revision>
  <dcterms:created xsi:type="dcterms:W3CDTF">2012-03-14T01:06:33Z</dcterms:created>
  <dcterms:modified xsi:type="dcterms:W3CDTF">2012-03-14T02:36:26Z</dcterms:modified>
</cp:coreProperties>
</file>