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90" r:id="rId2"/>
    <p:sldId id="257" r:id="rId3"/>
    <p:sldId id="258" r:id="rId4"/>
    <p:sldId id="278" r:id="rId5"/>
    <p:sldId id="259" r:id="rId6"/>
    <p:sldId id="262" r:id="rId7"/>
    <p:sldId id="263" r:id="rId8"/>
    <p:sldId id="264" r:id="rId9"/>
    <p:sldId id="265" r:id="rId10"/>
    <p:sldId id="266" r:id="rId11"/>
    <p:sldId id="283" r:id="rId12"/>
    <p:sldId id="284" r:id="rId13"/>
    <p:sldId id="285" r:id="rId14"/>
    <p:sldId id="292" r:id="rId15"/>
    <p:sldId id="293" r:id="rId16"/>
    <p:sldId id="295" r:id="rId17"/>
    <p:sldId id="294" r:id="rId18"/>
    <p:sldId id="29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9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/>
          <p:cNvSpPr/>
          <p:nvPr/>
        </p:nvSpPr>
        <p:spPr>
          <a:xfrm>
            <a:off x="341086" y="928914"/>
            <a:ext cx="8432800" cy="17707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1237130"/>
          </a:xfrm>
        </p:spPr>
        <p:txBody>
          <a:bodyPr anchor="b" anchorCtr="0"/>
          <a:lstStyle>
            <a:lvl1pPr algn="r">
              <a:lnSpc>
                <a:spcPts val="5000"/>
              </a:lnSpc>
              <a:defRPr sz="4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2209799"/>
            <a:ext cx="7799387" cy="466165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5300" y="6492875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A2214FBC-E3B0-4EAB-95AF-6C63DF6D889D}" type="slidenum">
              <a:rPr smtClean="0"/>
              <a:pPr/>
              <a:t>‹#›</a:t>
            </a:fld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816802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TitleSlideT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8229600" cy="356646"/>
          </a:xfrm>
          <a:prstGeom prst="rect">
            <a:avLst/>
          </a:prstGeom>
        </p:spPr>
      </p:pic>
      <p:pic>
        <p:nvPicPr>
          <p:cNvPr id="10" name="Picture 9" descr="TitleSlideBott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00601"/>
            <a:ext cx="8229600" cy="3700199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/>
          <p:cNvSpPr/>
          <p:nvPr/>
        </p:nvSpPr>
        <p:spPr>
          <a:xfrm>
            <a:off x="355600" y="566057"/>
            <a:ext cx="8396514" cy="25980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33828" y="566057"/>
            <a:ext cx="8454571" cy="21335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032" y="654268"/>
            <a:ext cx="3657600" cy="5486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55600" y="348343"/>
            <a:ext cx="8432800" cy="23513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5598058" y="3310469"/>
            <a:ext cx="5943600" cy="237061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28032" y="457200"/>
            <a:ext cx="3621024" cy="59436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0"/>
            <a:ext cx="78740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/>
          <p:cNvSpPr/>
          <p:nvPr/>
        </p:nvSpPr>
        <p:spPr>
          <a:xfrm>
            <a:off x="348342" y="362857"/>
            <a:ext cx="8440057" cy="23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VerticalRigh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668" y="457200"/>
            <a:ext cx="1546230" cy="5943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5400000">
            <a:off x="4074414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9582" y="693738"/>
            <a:ext cx="1491018" cy="5432425"/>
          </a:xfrm>
        </p:spPr>
        <p:txBody>
          <a:bodyPr vert="eaVert" tIns="45720" bIns="4572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93738"/>
            <a:ext cx="6019800" cy="5432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26571" y="362857"/>
            <a:ext cx="8440058" cy="25182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8041" y="3575712"/>
            <a:ext cx="5396671" cy="1340467"/>
          </a:xfrm>
        </p:spPr>
        <p:txBody>
          <a:bodyPr tIns="0" bIns="0" anchor="b" anchorCtr="0"/>
          <a:lstStyle>
            <a:lvl1pPr algn="r">
              <a:defRPr sz="4600" b="0" cap="none" baseline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98041" y="4980297"/>
            <a:ext cx="5396671" cy="810904"/>
          </a:xfrm>
        </p:spPr>
        <p:txBody>
          <a:bodyPr tIns="0" bIns="0" anchor="t" anchorCtr="0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6824" y="6492240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ectionHeaderLef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647" y="457200"/>
            <a:ext cx="2216561" cy="5943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-222366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904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1308" y="2286000"/>
            <a:ext cx="3657600" cy="38401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8032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8032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84488" y="4484687"/>
            <a:ext cx="3375025" cy="1588"/>
          </a:xfrm>
          <a:prstGeom prst="line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4050" y="2286001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654050" y="4302966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4"/>
          </p:nvPr>
        </p:nvSpPr>
        <p:spPr>
          <a:xfrm>
            <a:off x="654085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658906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658906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unningTop-R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57200" y="457200"/>
            <a:ext cx="8229600" cy="13820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813" y="456252"/>
            <a:ext cx="7824788" cy="1323041"/>
          </a:xfrm>
          <a:prstGeom prst="rect">
            <a:avLst/>
          </a:prstGeom>
          <a:effectLst/>
        </p:spPr>
        <p:txBody>
          <a:bodyPr vert="horz" lIns="91440" tIns="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2286000"/>
            <a:ext cx="6197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9036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7929CECA-8AA4-0248-9153-E77B2CF80B10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8666" y="6149788"/>
            <a:ext cx="533400" cy="365125"/>
          </a:xfrm>
          <a:prstGeom prst="rect">
            <a:avLst/>
          </a:prstGeom>
        </p:spPr>
        <p:txBody>
          <a:bodyPr vert="horz" lIns="91440" tIns="91440" rIns="91440" bIns="91440" rtlCol="0" anchor="ctr"/>
          <a:lstStyle>
            <a:lvl1pPr algn="l">
              <a:defRPr sz="1800" b="0">
                <a:solidFill>
                  <a:schemeClr val="accent1"/>
                </a:solidFill>
                <a:latin typeface="Calibri" pitchFamily="34" charset="0"/>
              </a:defRPr>
            </a:lvl1pPr>
          </a:lstStyle>
          <a:p>
            <a:fld id="{50C3BC48-3D10-FC4B-B7A7-FC9329AEDD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57200" y="184096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</p:sldLayoutIdLst>
  <p:txStyles>
    <p:titleStyle>
      <a:lvl1pPr algn="r" defTabSz="914400" rtl="0" eaLnBrk="1" latinLnBrk="0" hangingPunct="1">
        <a:lnSpc>
          <a:spcPts val="5400"/>
        </a:lnSpc>
        <a:spcBef>
          <a:spcPct val="0"/>
        </a:spcBef>
        <a:buNone/>
        <a:defRPr sz="52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18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 life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Documents and Settings\user\Desktop\my LIFE my CHOICE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357289" y="2191595"/>
            <a:ext cx="3000398" cy="39345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to ponder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questions do not have simple answers</a:t>
            </a:r>
          </a:p>
          <a:p>
            <a:endParaRPr lang="en-US" dirty="0" smtClean="0"/>
          </a:p>
          <a:p>
            <a:r>
              <a:rPr lang="en-US" dirty="0" smtClean="0"/>
              <a:t>Action does not ensure happiness- but there is no happiness without action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Mid life career choices are a REALITY to deal with…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as easy as it seems..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Evaluated myself in terms of :</a:t>
            </a:r>
            <a:br>
              <a:rPr lang="en-US" dirty="0" smtClean="0"/>
            </a:br>
            <a:r>
              <a:rPr lang="en-US" dirty="0" smtClean="0"/>
              <a:t>- What have I been good at</a:t>
            </a:r>
            <a:br>
              <a:rPr lang="en-US" dirty="0" smtClean="0"/>
            </a:br>
            <a:r>
              <a:rPr lang="en-US" dirty="0" smtClean="0"/>
              <a:t>- What do I enjoy doing</a:t>
            </a:r>
            <a:br>
              <a:rPr lang="en-US" dirty="0" smtClean="0"/>
            </a:br>
            <a:r>
              <a:rPr lang="en-US" dirty="0" smtClean="0"/>
              <a:t>- What do I need at this point of time in my life</a:t>
            </a:r>
          </a:p>
          <a:p>
            <a:endParaRPr lang="en-US" dirty="0" smtClean="0"/>
          </a:p>
          <a:p>
            <a:r>
              <a:rPr lang="en-US" dirty="0" smtClean="0"/>
              <a:t>Self –assessment by Marcus Buckingham</a:t>
            </a:r>
          </a:p>
          <a:p>
            <a:endParaRPr lang="en-US" dirty="0" smtClean="0"/>
          </a:p>
          <a:p>
            <a:r>
              <a:rPr lang="en-US" dirty="0" smtClean="0"/>
              <a:t>Analysis and communication</a:t>
            </a:r>
            <a:br>
              <a:rPr lang="en-US" dirty="0" smtClean="0"/>
            </a:br>
            <a:r>
              <a:rPr lang="en-US" dirty="0" smtClean="0"/>
              <a:t>Influencing people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options…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Relations Role</a:t>
            </a:r>
          </a:p>
          <a:p>
            <a:endParaRPr lang="en-US" dirty="0" smtClean="0"/>
          </a:p>
          <a:p>
            <a:r>
              <a:rPr lang="en-US" dirty="0" smtClean="0"/>
              <a:t>Sales and Marketing Role in a company</a:t>
            </a:r>
          </a:p>
          <a:p>
            <a:endParaRPr lang="en-US" dirty="0" smtClean="0"/>
          </a:p>
          <a:p>
            <a:r>
              <a:rPr lang="en-US" dirty="0" smtClean="0"/>
              <a:t>Training and Consultancy</a:t>
            </a:r>
          </a:p>
          <a:p>
            <a:endParaRPr lang="en-US" dirty="0" smtClean="0"/>
          </a:p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1400" dirty="0" smtClean="0"/>
              <a:t>My Mid life Career Choice</a:t>
            </a:r>
          </a:p>
          <a:p>
            <a:endParaRPr lang="en-US" sz="1400" dirty="0" smtClean="0"/>
          </a:p>
          <a:p>
            <a:r>
              <a:rPr lang="en-US" sz="1400" dirty="0" smtClean="0"/>
              <a:t>Professor and Head of Department-Chennai Business School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teaching?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Utilises</a:t>
            </a:r>
            <a:r>
              <a:rPr lang="en-US" dirty="0" smtClean="0"/>
              <a:t> my natural strengths the best- academics and communication</a:t>
            </a:r>
          </a:p>
          <a:p>
            <a:r>
              <a:rPr lang="en-US" dirty="0" smtClean="0"/>
              <a:t>Takes forward my work experience</a:t>
            </a:r>
          </a:p>
          <a:p>
            <a:r>
              <a:rPr lang="en-US" dirty="0" smtClean="0"/>
              <a:t>Allows me flexible time as a home maker</a:t>
            </a:r>
          </a:p>
          <a:p>
            <a:r>
              <a:rPr lang="en-US" dirty="0" smtClean="0"/>
              <a:t>Am more of myself at work..there is no divide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really changed?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environment( team versus individual)</a:t>
            </a:r>
          </a:p>
          <a:p>
            <a:r>
              <a:rPr lang="en-US" dirty="0" smtClean="0"/>
              <a:t>Social life setting</a:t>
            </a:r>
          </a:p>
          <a:p>
            <a:r>
              <a:rPr lang="en-US" dirty="0" smtClean="0"/>
              <a:t>Lifestyle/ Pay</a:t>
            </a:r>
          </a:p>
          <a:p>
            <a:r>
              <a:rPr lang="en-US" dirty="0" smtClean="0"/>
              <a:t>Student relationship building( task versus people)</a:t>
            </a:r>
          </a:p>
          <a:p>
            <a:r>
              <a:rPr lang="en-US" dirty="0" smtClean="0"/>
              <a:t>‘Staying updated’ on my </a:t>
            </a:r>
            <a:r>
              <a:rPr lang="en-US" dirty="0" err="1" smtClean="0"/>
              <a:t>specialisation</a:t>
            </a:r>
            <a:r>
              <a:rPr lang="en-US" dirty="0" smtClean="0"/>
              <a:t> area</a:t>
            </a:r>
          </a:p>
          <a:p>
            <a:r>
              <a:rPr lang="en-US" dirty="0" smtClean="0"/>
              <a:t>More flexibility of time</a:t>
            </a:r>
          </a:p>
          <a:p>
            <a:r>
              <a:rPr lang="en-US" dirty="0" smtClean="0"/>
              <a:t>Education-’Destination Career’….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have learnt through the book journey..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Family ‘Rules’- Planning for financial stability is key..</a:t>
            </a:r>
          </a:p>
          <a:p>
            <a:r>
              <a:rPr lang="en-US" dirty="0" smtClean="0"/>
              <a:t>Need to “earn more” not a driving factor for mid-life career change..</a:t>
            </a:r>
          </a:p>
          <a:p>
            <a:r>
              <a:rPr lang="en-US" dirty="0" smtClean="0"/>
              <a:t>Men and Women wired differently about careers..</a:t>
            </a:r>
          </a:p>
          <a:p>
            <a:r>
              <a:rPr lang="en-US" dirty="0" smtClean="0"/>
              <a:t>Mid life choices are about aligning with one’s true nature..</a:t>
            </a:r>
          </a:p>
          <a:p>
            <a:r>
              <a:rPr lang="en-US" dirty="0" smtClean="0"/>
              <a:t>One does not necessarily have to change careers around mid-life…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 up- how do you go about a career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1700" b="1" dirty="0" smtClean="0"/>
              <a:t>Take a break ( mentally- and if possible- physically)-watch your mind/ where it takes you..</a:t>
            </a:r>
          </a:p>
          <a:p>
            <a:r>
              <a:rPr lang="en-US" sz="1700" b="1" dirty="0" smtClean="0"/>
              <a:t>List will emerge- things that you always wanted to do..gather some more INFORMATION on these areas..</a:t>
            </a:r>
          </a:p>
          <a:p>
            <a:r>
              <a:rPr lang="en-US" sz="1700" b="1" dirty="0" smtClean="0"/>
              <a:t>Let your instinct guide you on whether you need to ACT based on these..</a:t>
            </a:r>
          </a:p>
          <a:p>
            <a:r>
              <a:rPr lang="en-US" sz="1700" b="1" dirty="0" smtClean="0"/>
              <a:t>‘Acting’ on some is critical..gives you a feel for the ENTIRE aspect of the new career..</a:t>
            </a:r>
          </a:p>
          <a:p>
            <a:r>
              <a:rPr lang="en-US" sz="1700" b="1" dirty="0" smtClean="0"/>
              <a:t>Study your parents closely for their hobbies/unfulfilled interests..</a:t>
            </a:r>
          </a:p>
          <a:p>
            <a:r>
              <a:rPr lang="en-US" sz="1700" b="1" dirty="0" smtClean="0"/>
              <a:t>Look at your own childhood…</a:t>
            </a:r>
          </a:p>
          <a:p>
            <a:r>
              <a:rPr lang="en-US" sz="1700" b="1" dirty="0" smtClean="0"/>
              <a:t>List out aspects of your job that you have enjoyed till date…</a:t>
            </a:r>
          </a:p>
          <a:p>
            <a:r>
              <a:rPr lang="en-US" sz="1700" b="1" dirty="0" smtClean="0"/>
              <a:t>HAVE THE COURAGE TO TAKE THE PLUNGE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813" y="357166"/>
            <a:ext cx="7824788" cy="1323041"/>
          </a:xfrm>
        </p:spPr>
        <p:txBody>
          <a:bodyPr/>
          <a:lstStyle/>
          <a:p>
            <a:r>
              <a:rPr lang="en-US" sz="4000" dirty="0" smtClean="0"/>
              <a:t>Mid life Career Choice- Mine is Teaching –What is yours?</a:t>
            </a:r>
            <a:endParaRPr lang="en-US" sz="4000" dirty="0"/>
          </a:p>
        </p:txBody>
      </p:sp>
      <p:pic>
        <p:nvPicPr>
          <p:cNvPr id="1026" name="Picture 2" descr="C:\Documents and Settings\user\Desktop\my LIFE my CHOICE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110437"/>
            <a:ext cx="3062287" cy="40157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29200" y="34290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Book available for sale at a special price</a:t>
            </a:r>
            <a:r>
              <a:rPr lang="en-US" b="1" dirty="0" smtClean="0"/>
              <a:t>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u="sng" dirty="0" smtClean="0"/>
              <a:t>Am I happy with my current career?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-To the extent that I can pursue this for the rest of my life?</a:t>
            </a:r>
          </a:p>
          <a:p>
            <a:r>
              <a:rPr lang="en-US" u="sng" dirty="0" smtClean="0"/>
              <a:t>I am in my 40’s- I have always wanted to start </a:t>
            </a:r>
            <a:r>
              <a:rPr lang="en-US" dirty="0" smtClean="0"/>
              <a:t>something on my own- but I wonder if it is too late for that</a:t>
            </a:r>
            <a:r>
              <a:rPr lang="en-US" dirty="0" smtClean="0"/>
              <a:t>? Will I be able to learn new skills? How wil</a:t>
            </a:r>
            <a:r>
              <a:rPr lang="en-US" dirty="0" smtClean="0"/>
              <a:t>l my family cope with lifestyle issues</a:t>
            </a:r>
            <a:endParaRPr lang="en-US" dirty="0" smtClean="0"/>
          </a:p>
          <a:p>
            <a:r>
              <a:rPr lang="en-US" u="sng" dirty="0" smtClean="0"/>
              <a:t>This routine job is getting to me- </a:t>
            </a:r>
            <a:r>
              <a:rPr lang="en-US" dirty="0" smtClean="0"/>
              <a:t>I wish I could do something more creative; more original- something that is inherently ‘me’</a:t>
            </a:r>
            <a:r>
              <a:rPr lang="en-US" dirty="0" smtClean="0"/>
              <a:t>?</a:t>
            </a:r>
          </a:p>
          <a:p>
            <a:r>
              <a:rPr lang="en-US" u="sng" dirty="0" smtClean="0"/>
              <a:t>I have always placed my career second to my </a:t>
            </a:r>
            <a:r>
              <a:rPr lang="en-US" dirty="0" err="1" smtClean="0"/>
              <a:t>husband’s..Now</a:t>
            </a:r>
            <a:r>
              <a:rPr lang="en-US" dirty="0" smtClean="0"/>
              <a:t> that my children have grown up, I wish I could get back to a mainstream career for myself..</a:t>
            </a:r>
          </a:p>
          <a:p>
            <a:r>
              <a:rPr lang="en-US" u="sng" dirty="0" smtClean="0"/>
              <a:t>Is there a career that will allow me to do justice to home front as well as my professional talent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common across these people?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Captain </a:t>
            </a:r>
            <a:r>
              <a:rPr lang="en-US" dirty="0" err="1" smtClean="0"/>
              <a:t>Gopinath</a:t>
            </a:r>
            <a:endParaRPr lang="en-US" dirty="0" smtClean="0"/>
          </a:p>
          <a:p>
            <a:r>
              <a:rPr lang="en-US" dirty="0" smtClean="0"/>
              <a:t>Dr </a:t>
            </a:r>
            <a:r>
              <a:rPr lang="en-US" dirty="0" err="1" smtClean="0"/>
              <a:t>ShashiTharoor</a:t>
            </a:r>
            <a:endParaRPr lang="en-US" dirty="0" smtClean="0"/>
          </a:p>
          <a:p>
            <a:r>
              <a:rPr lang="en-US" dirty="0" smtClean="0"/>
              <a:t>Dr M S </a:t>
            </a:r>
            <a:r>
              <a:rPr lang="en-US" dirty="0" err="1" smtClean="0"/>
              <a:t>Swaminathan</a:t>
            </a:r>
            <a:endParaRPr lang="en-US" dirty="0" smtClean="0"/>
          </a:p>
          <a:p>
            <a:r>
              <a:rPr lang="en-US" dirty="0" smtClean="0"/>
              <a:t>Ms </a:t>
            </a:r>
            <a:r>
              <a:rPr lang="en-US" dirty="0" err="1" smtClean="0"/>
              <a:t>Meera</a:t>
            </a:r>
            <a:r>
              <a:rPr lang="en-US" dirty="0" smtClean="0"/>
              <a:t> </a:t>
            </a:r>
            <a:r>
              <a:rPr lang="en-US" dirty="0" err="1" smtClean="0"/>
              <a:t>Sanyal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successful mid-life career changes…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 smtClean="0"/>
              <a:t>Captain </a:t>
            </a:r>
            <a:r>
              <a:rPr lang="en-US" u="sng" dirty="0" err="1" smtClean="0"/>
              <a:t>Gopinath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agriculture to Aviation to logistics company</a:t>
            </a:r>
          </a:p>
          <a:p>
            <a:r>
              <a:rPr lang="en-US" u="sng" dirty="0" smtClean="0"/>
              <a:t>Dr </a:t>
            </a:r>
            <a:r>
              <a:rPr lang="en-US" u="sng" dirty="0" err="1" smtClean="0"/>
              <a:t>ShashiTharoor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Writer to UN </a:t>
            </a:r>
            <a:r>
              <a:rPr lang="en-US" dirty="0" err="1" smtClean="0"/>
              <a:t>Beaurocrat</a:t>
            </a:r>
            <a:r>
              <a:rPr lang="en-US" dirty="0" smtClean="0"/>
              <a:t> to politics</a:t>
            </a:r>
          </a:p>
          <a:p>
            <a:r>
              <a:rPr lang="en-US" u="sng" dirty="0" smtClean="0"/>
              <a:t>Dr M S </a:t>
            </a:r>
            <a:r>
              <a:rPr lang="en-US" u="sng" dirty="0" err="1" smtClean="0"/>
              <a:t>Swaminathan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Government </a:t>
            </a:r>
            <a:r>
              <a:rPr lang="en-US" dirty="0" err="1" smtClean="0"/>
              <a:t>beaurocrat</a:t>
            </a:r>
            <a:r>
              <a:rPr lang="en-US" dirty="0" smtClean="0"/>
              <a:t> to Research Scientist to politician</a:t>
            </a:r>
          </a:p>
          <a:p>
            <a:r>
              <a:rPr lang="en-US" u="sng" dirty="0" smtClean="0"/>
              <a:t>Ms </a:t>
            </a:r>
            <a:r>
              <a:rPr lang="en-US" u="sng" dirty="0" err="1" smtClean="0"/>
              <a:t>Meera</a:t>
            </a:r>
            <a:r>
              <a:rPr lang="en-US" u="sng" dirty="0" smtClean="0"/>
              <a:t> </a:t>
            </a:r>
            <a:r>
              <a:rPr lang="en-US" u="sng" dirty="0" err="1" smtClean="0"/>
              <a:t>Sanyal</a:t>
            </a:r>
            <a:endParaRPr lang="en-US" dirty="0" smtClean="0"/>
          </a:p>
          <a:p>
            <a:pPr>
              <a:buNone/>
            </a:pPr>
            <a:r>
              <a:rPr lang="en-US" u="sng" dirty="0" smtClean="0"/>
              <a:t>	</a:t>
            </a:r>
            <a:r>
              <a:rPr lang="en-US" dirty="0" smtClean="0"/>
              <a:t>Country Manager of a foreign bank- ran for politics in 2010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Middle age is the time when…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feel we understand ourselves better…</a:t>
            </a:r>
          </a:p>
          <a:p>
            <a:r>
              <a:rPr lang="en-US" dirty="0" smtClean="0"/>
              <a:t>We feel we have probably achieved our initial set of professional and financial goals..</a:t>
            </a:r>
          </a:p>
          <a:p>
            <a:r>
              <a:rPr lang="en-US" dirty="0" smtClean="0"/>
              <a:t>We feel we are in the process of building a stable family structure</a:t>
            </a:r>
            <a:r>
              <a:rPr lang="en-US" dirty="0" smtClean="0"/>
              <a:t>…</a:t>
            </a:r>
          </a:p>
          <a:p>
            <a:r>
              <a:rPr lang="en-US" b="1" u="sng" dirty="0" smtClean="0"/>
              <a:t>It is also the time we can ‘re-set’ the agenda for the rest of our lives</a:t>
            </a:r>
            <a:r>
              <a:rPr lang="en-US" b="1" u="sng" dirty="0" smtClean="0"/>
              <a:t>…</a:t>
            </a:r>
          </a:p>
          <a:p>
            <a:r>
              <a:rPr lang="en-US" dirty="0" smtClean="0"/>
              <a:t>We cannot </a:t>
            </a:r>
            <a:r>
              <a:rPr lang="en-US" dirty="0" smtClean="0"/>
              <a:t>have a fulfilling life if we believe we are not doing meaningful work…</a:t>
            </a:r>
          </a:p>
          <a:p>
            <a:endParaRPr lang="en-US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last two decades…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India has thrown up many opportunities –thanks to </a:t>
            </a:r>
            <a:r>
              <a:rPr lang="en-US" dirty="0" err="1" smtClean="0"/>
              <a:t>liberalisation</a:t>
            </a:r>
            <a:endParaRPr lang="en-US" dirty="0" smtClean="0"/>
          </a:p>
          <a:p>
            <a:r>
              <a:rPr lang="en-US" dirty="0" smtClean="0"/>
              <a:t>Cost of experimenting with a new career is lower- as one can always get back to a job</a:t>
            </a:r>
          </a:p>
          <a:p>
            <a:r>
              <a:rPr lang="en-US" dirty="0" smtClean="0"/>
              <a:t>Less stigma attached to failure- in fact a “premium” attached to exploring something new…</a:t>
            </a:r>
          </a:p>
          <a:p>
            <a:r>
              <a:rPr lang="en-US" dirty="0" smtClean="0"/>
              <a:t>Economy has helped people progress significantly- hence most lifestyle goals are met..</a:t>
            </a:r>
          </a:p>
          <a:p>
            <a:r>
              <a:rPr lang="en-US" dirty="0" smtClean="0"/>
              <a:t>Opportunity to live two lives in one!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did we choose our first careers?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Did we ‘choose’ at all?!</a:t>
            </a:r>
          </a:p>
          <a:p>
            <a:r>
              <a:rPr lang="en-US" dirty="0" smtClean="0"/>
              <a:t>Decision based on salary and perks opportunity rather than basic understanding of one’s own strength or passion areas</a:t>
            </a:r>
          </a:p>
          <a:p>
            <a:r>
              <a:rPr lang="en-US" dirty="0" smtClean="0"/>
              <a:t>So once these goals are met, what next?</a:t>
            </a:r>
          </a:p>
          <a:p>
            <a:r>
              <a:rPr lang="en-US" b="1" u="sng" dirty="0" smtClean="0"/>
              <a:t>But the question remains- is it too late to try something new?</a:t>
            </a:r>
            <a:endParaRPr lang="en-US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options…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From corporate to 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</a:t>
            </a:r>
            <a:r>
              <a:rPr lang="en-US" u="sng" dirty="0" smtClean="0"/>
              <a:t>Social sector</a:t>
            </a:r>
            <a:br>
              <a:rPr lang="en-US" u="sng" dirty="0" smtClean="0"/>
            </a:br>
            <a:r>
              <a:rPr lang="en-US" dirty="0" smtClean="0"/>
              <a:t>Do I want to make a difference through my skills and network to a larger community in a more direct manner?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RakeshJinsi</a:t>
            </a:r>
            <a:r>
              <a:rPr lang="en-US" b="1" dirty="0" smtClean="0"/>
              <a:t>- Secretary General SOS Children Village did it- after being in </a:t>
            </a:r>
            <a:r>
              <a:rPr lang="en-US" b="1" dirty="0" err="1" smtClean="0"/>
              <a:t>Eicher</a:t>
            </a:r>
            <a:r>
              <a:rPr lang="en-US" b="1" dirty="0" smtClean="0"/>
              <a:t> for 22 years..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- </a:t>
            </a:r>
            <a:r>
              <a:rPr lang="en-US" u="sng" dirty="0" smtClean="0"/>
              <a:t>Childhood passion</a:t>
            </a:r>
            <a:br>
              <a:rPr lang="en-US" u="sng" dirty="0" smtClean="0"/>
            </a:br>
            <a:r>
              <a:rPr lang="en-US" dirty="0" smtClean="0"/>
              <a:t>Is there something that I have always wanted to do right from childhood?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Sriram</a:t>
            </a:r>
            <a:r>
              <a:rPr lang="en-US" b="1" dirty="0" smtClean="0"/>
              <a:t> –IIM </a:t>
            </a:r>
            <a:r>
              <a:rPr lang="en-US" b="1" dirty="0" err="1" smtClean="0"/>
              <a:t>Kolkata</a:t>
            </a:r>
            <a:r>
              <a:rPr lang="en-US" b="1" dirty="0" smtClean="0"/>
              <a:t>-Citibank did it- got back to pursuing </a:t>
            </a:r>
            <a:r>
              <a:rPr lang="en-US" b="1" dirty="0" err="1" smtClean="0"/>
              <a:t>carnatic</a:t>
            </a:r>
            <a:r>
              <a:rPr lang="en-US" b="1" dirty="0" smtClean="0"/>
              <a:t> music as a full time career..</a:t>
            </a:r>
            <a:br>
              <a:rPr lang="en-US" b="1" dirty="0" smtClean="0"/>
            </a:br>
            <a:r>
              <a:rPr lang="en-US" b="1" dirty="0" err="1" smtClean="0"/>
              <a:t>KalyaniCandade</a:t>
            </a:r>
            <a:r>
              <a:rPr lang="en-US" b="1" dirty="0" smtClean="0"/>
              <a:t>- advertising 15 years- moved to setting up ‘nature’ based corporate training outfit- ‘</a:t>
            </a:r>
            <a:r>
              <a:rPr lang="en-US" b="1" dirty="0" err="1" smtClean="0"/>
              <a:t>Wildertrail</a:t>
            </a:r>
            <a:r>
              <a:rPr lang="en-US" b="1" dirty="0" smtClean="0"/>
              <a:t>’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6183868"/>
            <a:ext cx="2817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Choices`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options..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2332037"/>
            <a:ext cx="6197600" cy="3840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From corporate to 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u="sng" dirty="0" smtClean="0"/>
              <a:t>Teaching</a:t>
            </a:r>
            <a:br>
              <a:rPr lang="en-US" u="sng" dirty="0" smtClean="0"/>
            </a:br>
            <a:r>
              <a:rPr lang="en-US" dirty="0" smtClean="0"/>
              <a:t>Will I find it too ‘passive’? Can I cope with such less pay?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Associate Prof </a:t>
            </a:r>
            <a:r>
              <a:rPr lang="en-US" b="1" dirty="0" err="1" smtClean="0"/>
              <a:t>RamasamyRaju</a:t>
            </a:r>
            <a:r>
              <a:rPr lang="en-US" b="1" dirty="0" smtClean="0"/>
              <a:t>-Anna </a:t>
            </a:r>
            <a:r>
              <a:rPr lang="en-US" b="1" dirty="0" err="1" smtClean="0"/>
              <a:t>Univ</a:t>
            </a:r>
            <a:r>
              <a:rPr lang="en-US" b="1" dirty="0" smtClean="0"/>
              <a:t> did it- moved from Railways to teaching after 22 years..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</a:t>
            </a:r>
            <a:r>
              <a:rPr lang="en-US" u="sng" dirty="0" smtClean="0"/>
              <a:t>Entrepreneurship</a:t>
            </a:r>
            <a:br>
              <a:rPr lang="en-US" u="sng" dirty="0" smtClean="0"/>
            </a:br>
            <a:r>
              <a:rPr lang="en-US" dirty="0" smtClean="0"/>
              <a:t>Start something on my own- what if I fail? Will I lose a lot of my savings?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BadriSeshadri</a:t>
            </a:r>
            <a:r>
              <a:rPr lang="en-US" b="1" dirty="0" smtClean="0"/>
              <a:t>- founder </a:t>
            </a:r>
            <a:r>
              <a:rPr lang="en-US" b="1" dirty="0" err="1" smtClean="0"/>
              <a:t>cric</a:t>
            </a:r>
            <a:r>
              <a:rPr lang="en-US" b="1" dirty="0" smtClean="0"/>
              <a:t> info .com did it- started a regional publishing house as a second career.</a:t>
            </a:r>
            <a:r>
              <a:rPr lang="en-US" b="1" dirty="0" smtClean="0"/>
              <a:t>.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-</a:t>
            </a:r>
            <a:r>
              <a:rPr lang="en-US" u="sng" dirty="0" smtClean="0"/>
              <a:t>Politics</a:t>
            </a:r>
            <a:br>
              <a:rPr lang="en-US" u="sng" dirty="0" smtClean="0"/>
            </a:br>
            <a:r>
              <a:rPr lang="en-US" dirty="0" smtClean="0"/>
              <a:t>R K </a:t>
            </a:r>
            <a:r>
              <a:rPr lang="en-US" dirty="0" err="1" smtClean="0"/>
              <a:t>Misra</a:t>
            </a:r>
            <a:r>
              <a:rPr lang="en-US" dirty="0" smtClean="0"/>
              <a:t>- moved from software to joining politics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24600" y="6183868"/>
            <a:ext cx="25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Mid life Career Choices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dex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Codex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odex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alpha val="90000"/>
                <a:satMod val="115000"/>
              </a:schemeClr>
            </a:gs>
            <a:gs pos="100000">
              <a:schemeClr val="phClr">
                <a:shade val="94000"/>
                <a:alpha val="90000"/>
                <a:satMod val="135000"/>
              </a:schemeClr>
            </a:gs>
          </a:gsLst>
          <a:lin ang="5400000" scaled="1"/>
        </a:gradFill>
      </a:fillStyleLst>
      <a:lnStyleLst>
        <a:ln w="158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12700" dir="5400000" rotWithShape="0">
              <a:srgbClr val="525252">
                <a:alpha val="85000"/>
              </a:srgbClr>
            </a:outerShdw>
          </a:effectLst>
          <a:scene3d>
            <a:camera prst="orthographicFront">
              <a:rot lat="0" lon="0" rev="0"/>
            </a:camera>
            <a:lightRig rig="sunrise" dir="t">
              <a:rot lat="0" lon="0" rev="6000000"/>
            </a:lightRig>
          </a:scene3d>
          <a:sp3d prstMaterial="matte">
            <a:bevelT w="50800" h="4445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Codex.thmx</Template>
  <TotalTime>147</TotalTime>
  <Words>1195</Words>
  <Application>Microsoft Macintosh PowerPoint</Application>
  <PresentationFormat>On-screen Show (4:3)</PresentationFormat>
  <Paragraphs>107</Paragraphs>
  <Slides>18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Codex</vt:lpstr>
      <vt:lpstr>Mid life Choices</vt:lpstr>
      <vt:lpstr>Is this you?</vt:lpstr>
      <vt:lpstr>What is common across these people?</vt:lpstr>
      <vt:lpstr>Examples of successful mid-life career changes…</vt:lpstr>
      <vt:lpstr>Middle age is the time when…</vt:lpstr>
      <vt:lpstr>In the last two decades…</vt:lpstr>
      <vt:lpstr>How did we choose our first careers?</vt:lpstr>
      <vt:lpstr>What are the options…</vt:lpstr>
      <vt:lpstr>What are the options..</vt:lpstr>
      <vt:lpstr>Points to ponder :</vt:lpstr>
      <vt:lpstr>Not as easy as it seems..</vt:lpstr>
      <vt:lpstr>Career options…</vt:lpstr>
      <vt:lpstr>TEACHING</vt:lpstr>
      <vt:lpstr>Why teaching?</vt:lpstr>
      <vt:lpstr>What really changed?</vt:lpstr>
      <vt:lpstr>What I have learnt through the book journey..</vt:lpstr>
      <vt:lpstr>Sum up- how do you go about a career change?</vt:lpstr>
      <vt:lpstr>Mid life Career Choice- Mine is Teaching –What is yours?</vt:lpstr>
    </vt:vector>
  </TitlesOfParts>
  <Company>Chennai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‘IGNITE’</dc:title>
  <dc:creator>Rajeshwari Krishnamurthy</dc:creator>
  <cp:lastModifiedBy>Rajeshwari Krishnamurthy</cp:lastModifiedBy>
  <cp:revision>22</cp:revision>
  <dcterms:created xsi:type="dcterms:W3CDTF">2012-12-05T15:41:33Z</dcterms:created>
  <dcterms:modified xsi:type="dcterms:W3CDTF">2012-12-05T15:52:41Z</dcterms:modified>
</cp:coreProperties>
</file>